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3" r:id="rId1"/>
  </p:sldMasterIdLst>
  <p:notesMasterIdLst>
    <p:notesMasterId r:id="rId16"/>
  </p:notesMasterIdLst>
  <p:sldIdLst>
    <p:sldId id="296" r:id="rId2"/>
    <p:sldId id="278" r:id="rId3"/>
    <p:sldId id="259" r:id="rId4"/>
    <p:sldId id="284" r:id="rId5"/>
    <p:sldId id="289" r:id="rId6"/>
    <p:sldId id="290" r:id="rId7"/>
    <p:sldId id="287" r:id="rId8"/>
    <p:sldId id="294" r:id="rId9"/>
    <p:sldId id="288" r:id="rId10"/>
    <p:sldId id="291" r:id="rId11"/>
    <p:sldId id="292" r:id="rId12"/>
    <p:sldId id="295" r:id="rId13"/>
    <p:sldId id="293" r:id="rId14"/>
    <p:sldId id="286" r:id="rId15"/>
  </p:sldIdLst>
  <p:sldSz cx="9144000" cy="5143500" type="screen16x9"/>
  <p:notesSz cx="6858000" cy="9144000"/>
  <p:embeddedFontLst>
    <p:embeddedFont>
      <p:font typeface="Raleway" charset="-18"/>
      <p:regular r:id="rId17"/>
      <p:bold r:id="rId18"/>
      <p:italic r:id="rId19"/>
      <p:boldItalic r:id="rId20"/>
    </p:embeddedFont>
    <p:embeddedFont>
      <p:font typeface="Calibri" pitchFamily="34" charset="0"/>
      <p:regular r:id="rId21"/>
      <p:bold r:id="rId22"/>
      <p:italic r:id="rId23"/>
      <p:boldItalic r:id="rId24"/>
    </p:embeddedFont>
    <p:embeddedFont>
      <p:font typeface="Lato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476" userDrawn="1">
          <p15:clr>
            <a:srgbClr val="A4A3A4"/>
          </p15:clr>
        </p15:guide>
        <p15:guide id="3">
          <p15:clr>
            <a:srgbClr val="9AA0A6"/>
          </p15:clr>
        </p15:guide>
        <p15:guide id="4" orient="horz" pos="463" userDrawn="1">
          <p15:clr>
            <a:srgbClr val="9AA0A6"/>
          </p15:clr>
        </p15:guide>
        <p15:guide id="5" orient="horz" pos="3240">
          <p15:clr>
            <a:srgbClr val="9AA0A6"/>
          </p15:clr>
        </p15:guide>
        <p15:guide id="6" orient="horz" pos="1257" userDrawn="1">
          <p15:clr>
            <a:srgbClr val="9AA0A6"/>
          </p15:clr>
        </p15:guide>
        <p15:guide id="7" orient="horz" userDrawn="1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1B24"/>
    <a:srgbClr val="F68B1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20" autoAdjust="0"/>
  </p:normalViewPr>
  <p:slideViewPr>
    <p:cSldViewPr snapToGrid="0">
      <p:cViewPr varScale="1">
        <p:scale>
          <a:sx n="155" d="100"/>
          <a:sy n="155" d="100"/>
        </p:scale>
        <p:origin x="-354" y="-96"/>
      </p:cViewPr>
      <p:guideLst>
        <p:guide orient="horz" pos="1620"/>
        <p:guide orient="horz" pos="463"/>
        <p:guide orient="horz" pos="3240"/>
        <p:guide orient="horz" pos="1257"/>
        <p:guide orient="horz"/>
        <p:guide pos="476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1f88252dc4_0_2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1f88252dc4_0_2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1f88252dc4_0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1f88252dc4_0_1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32;p5">
            <a:extLst>
              <a:ext uri="{FF2B5EF4-FFF2-40B4-BE49-F238E27FC236}">
                <a16:creationId xmlns:a16="http://schemas.microsoft.com/office/drawing/2014/main" xmlns="" id="{F4203F37-9045-C04D-AF66-2B84CF1ED126}"/>
              </a:ext>
            </a:extLst>
          </p:cNvPr>
          <p:cNvSpPr/>
          <p:nvPr userDrawn="1"/>
        </p:nvSpPr>
        <p:spPr>
          <a:xfrm>
            <a:off x="0" y="-1"/>
            <a:ext cx="9144000" cy="7576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289318" y="1133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3600">
                <a:solidFill>
                  <a:schemeClr val="accent1">
                    <a:lumMod val="50000"/>
                  </a:schemeClr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grpSp>
        <p:nvGrpSpPr>
          <p:cNvPr id="13" name="Google Shape;25;p4">
            <a:extLst>
              <a:ext uri="{FF2B5EF4-FFF2-40B4-BE49-F238E27FC236}">
                <a16:creationId xmlns:a16="http://schemas.microsoft.com/office/drawing/2014/main" xmlns="" id="{60098850-7D3C-2447-99C1-73B84C84C21E}"/>
              </a:ext>
            </a:extLst>
          </p:cNvPr>
          <p:cNvGrpSpPr/>
          <p:nvPr userDrawn="1"/>
        </p:nvGrpSpPr>
        <p:grpSpPr>
          <a:xfrm>
            <a:off x="745784" y="1196198"/>
            <a:ext cx="745763" cy="45826"/>
            <a:chOff x="4580561" y="2589004"/>
            <a:chExt cx="1064464" cy="25200"/>
          </a:xfrm>
        </p:grpSpPr>
        <p:sp>
          <p:nvSpPr>
            <p:cNvPr id="14" name="Google Shape;26;p4">
              <a:extLst>
                <a:ext uri="{FF2B5EF4-FFF2-40B4-BE49-F238E27FC236}">
                  <a16:creationId xmlns:a16="http://schemas.microsoft.com/office/drawing/2014/main" xmlns="" id="{6B096E13-6FDE-B944-80BC-AEA1AA124FD2}"/>
                </a:ext>
              </a:extLst>
            </p:cNvPr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7;p4">
              <a:extLst>
                <a:ext uri="{FF2B5EF4-FFF2-40B4-BE49-F238E27FC236}">
                  <a16:creationId xmlns:a16="http://schemas.microsoft.com/office/drawing/2014/main" xmlns="" id="{42DBD7D1-2637-E443-92E2-89CB3A953C5A}"/>
                </a:ext>
              </a:extLst>
            </p:cNvPr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Slajd 2 kolumny tekstu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32;p5">
            <a:extLst>
              <a:ext uri="{FF2B5EF4-FFF2-40B4-BE49-F238E27FC236}">
                <a16:creationId xmlns:a16="http://schemas.microsoft.com/office/drawing/2014/main" xmlns="" id="{96DADA9D-D89C-B14B-AC2B-21BBCC3F2F6D}"/>
              </a:ext>
            </a:extLst>
          </p:cNvPr>
          <p:cNvSpPr/>
          <p:nvPr userDrawn="1"/>
        </p:nvSpPr>
        <p:spPr>
          <a:xfrm>
            <a:off x="0" y="-1"/>
            <a:ext cx="9144000" cy="7576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287079" y="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3600">
                <a:solidFill>
                  <a:schemeClr val="accent1">
                    <a:lumMod val="50000"/>
                  </a:schemeClr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1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2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grpSp>
        <p:nvGrpSpPr>
          <p:cNvPr id="10" name="Google Shape;25;p4">
            <a:extLst>
              <a:ext uri="{FF2B5EF4-FFF2-40B4-BE49-F238E27FC236}">
                <a16:creationId xmlns:a16="http://schemas.microsoft.com/office/drawing/2014/main" xmlns="" id="{1D6413F7-F67E-794A-9981-FCD2316E5028}"/>
              </a:ext>
            </a:extLst>
          </p:cNvPr>
          <p:cNvGrpSpPr/>
          <p:nvPr userDrawn="1"/>
        </p:nvGrpSpPr>
        <p:grpSpPr>
          <a:xfrm>
            <a:off x="745784" y="1196198"/>
            <a:ext cx="745763" cy="45826"/>
            <a:chOff x="4580561" y="2589004"/>
            <a:chExt cx="1064464" cy="25200"/>
          </a:xfrm>
        </p:grpSpPr>
        <p:sp>
          <p:nvSpPr>
            <p:cNvPr id="11" name="Google Shape;26;p4">
              <a:extLst>
                <a:ext uri="{FF2B5EF4-FFF2-40B4-BE49-F238E27FC236}">
                  <a16:creationId xmlns:a16="http://schemas.microsoft.com/office/drawing/2014/main" xmlns="" id="{3282C171-A95D-F34B-9EDA-CB09FD809927}"/>
                </a:ext>
              </a:extLst>
            </p:cNvPr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12" name="Google Shape;27;p4">
              <a:extLst>
                <a:ext uri="{FF2B5EF4-FFF2-40B4-BE49-F238E27FC236}">
                  <a16:creationId xmlns:a16="http://schemas.microsoft.com/office/drawing/2014/main" xmlns="" id="{066FD44D-3031-1749-978A-45A41B5FFEC1}"/>
                </a:ext>
              </a:extLst>
            </p:cNvPr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32;p5">
            <a:extLst>
              <a:ext uri="{FF2B5EF4-FFF2-40B4-BE49-F238E27FC236}">
                <a16:creationId xmlns:a16="http://schemas.microsoft.com/office/drawing/2014/main" xmlns="" id="{EC31CAB5-53EE-CE40-A693-E6ED12022F02}"/>
              </a:ext>
            </a:extLst>
          </p:cNvPr>
          <p:cNvSpPr/>
          <p:nvPr userDrawn="1"/>
        </p:nvSpPr>
        <p:spPr>
          <a:xfrm>
            <a:off x="0" y="0"/>
            <a:ext cx="9144000" cy="7576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title"/>
          </p:nvPr>
        </p:nvSpPr>
        <p:spPr>
          <a:xfrm>
            <a:off x="288563" y="-1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3600">
                <a:solidFill>
                  <a:schemeClr val="accent1">
                    <a:lumMod val="50000"/>
                  </a:schemeClr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grpSp>
        <p:nvGrpSpPr>
          <p:cNvPr id="12" name="Google Shape;25;p4">
            <a:extLst>
              <a:ext uri="{FF2B5EF4-FFF2-40B4-BE49-F238E27FC236}">
                <a16:creationId xmlns:a16="http://schemas.microsoft.com/office/drawing/2014/main" xmlns="" id="{A1B37856-14AB-9940-97EF-46EF3C1B05D6}"/>
              </a:ext>
            </a:extLst>
          </p:cNvPr>
          <p:cNvGrpSpPr/>
          <p:nvPr userDrawn="1"/>
        </p:nvGrpSpPr>
        <p:grpSpPr>
          <a:xfrm>
            <a:off x="745784" y="1196198"/>
            <a:ext cx="745763" cy="45826"/>
            <a:chOff x="4580561" y="2589004"/>
            <a:chExt cx="1064464" cy="25200"/>
          </a:xfrm>
        </p:grpSpPr>
        <p:sp>
          <p:nvSpPr>
            <p:cNvPr id="13" name="Google Shape;26;p4">
              <a:extLst>
                <a:ext uri="{FF2B5EF4-FFF2-40B4-BE49-F238E27FC236}">
                  <a16:creationId xmlns:a16="http://schemas.microsoft.com/office/drawing/2014/main" xmlns="" id="{F1FAC41D-05D4-FA49-9766-0838753E8D6E}"/>
                </a:ext>
              </a:extLst>
            </p:cNvPr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7;p4">
              <a:extLst>
                <a:ext uri="{FF2B5EF4-FFF2-40B4-BE49-F238E27FC236}">
                  <a16:creationId xmlns:a16="http://schemas.microsoft.com/office/drawing/2014/main" xmlns="" id="{7BC35CC5-B93B-0C41-A808-13F60118CB22}"/>
                </a:ext>
              </a:extLst>
            </p:cNvPr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userDrawn="1">
  <p:cSld name="Jedno zdjecie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32;p5">
            <a:extLst>
              <a:ext uri="{FF2B5EF4-FFF2-40B4-BE49-F238E27FC236}">
                <a16:creationId xmlns:a16="http://schemas.microsoft.com/office/drawing/2014/main" xmlns="" id="{D116692F-62BE-4145-8E01-C675A9AF8ADC}"/>
              </a:ext>
            </a:extLst>
          </p:cNvPr>
          <p:cNvSpPr/>
          <p:nvPr userDrawn="1"/>
        </p:nvSpPr>
        <p:spPr>
          <a:xfrm>
            <a:off x="0" y="-1"/>
            <a:ext cx="9144000" cy="7576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1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xmlns="" id="{7370227F-3FFF-5B4C-81F2-7A7FCF0976D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62438" y="1319213"/>
            <a:ext cx="4881562" cy="3060700"/>
          </a:xfrm>
        </p:spPr>
        <p:txBody>
          <a:bodyPr/>
          <a:lstStyle/>
          <a:p>
            <a:endParaRPr lang="pl-PL"/>
          </a:p>
        </p:txBody>
      </p:sp>
      <p:sp>
        <p:nvSpPr>
          <p:cNvPr id="11" name="Google Shape;36;p5">
            <a:extLst>
              <a:ext uri="{FF2B5EF4-FFF2-40B4-BE49-F238E27FC236}">
                <a16:creationId xmlns:a16="http://schemas.microsoft.com/office/drawing/2014/main" xmlns="" id="{A2A9BB4D-E7E1-A248-8A0B-6ADF492E398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87079" y="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3600">
                <a:solidFill>
                  <a:schemeClr val="accent1">
                    <a:lumMod val="50000"/>
                  </a:schemeClr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12" name="Google Shape;53;p7">
            <a:extLst>
              <a:ext uri="{FF2B5EF4-FFF2-40B4-BE49-F238E27FC236}">
                <a16:creationId xmlns:a16="http://schemas.microsoft.com/office/drawing/2014/main" xmlns="" id="{604D2728-AEA2-B741-AEA3-5AB8EF4F338A}"/>
              </a:ext>
            </a:extLst>
          </p:cNvPr>
          <p:cNvSpPr txBox="1">
            <a:spLocks noGrp="1"/>
          </p:cNvSpPr>
          <p:nvPr>
            <p:ph type="body" idx="14"/>
          </p:nvPr>
        </p:nvSpPr>
        <p:spPr>
          <a:xfrm>
            <a:off x="721225" y="1319213"/>
            <a:ext cx="3300900" cy="13071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grpSp>
        <p:nvGrpSpPr>
          <p:cNvPr id="13" name="Google Shape;25;p4">
            <a:extLst>
              <a:ext uri="{FF2B5EF4-FFF2-40B4-BE49-F238E27FC236}">
                <a16:creationId xmlns:a16="http://schemas.microsoft.com/office/drawing/2014/main" xmlns="" id="{6C13AE2E-DDFC-5044-9BA9-6004632C5B17}"/>
              </a:ext>
            </a:extLst>
          </p:cNvPr>
          <p:cNvGrpSpPr/>
          <p:nvPr userDrawn="1"/>
        </p:nvGrpSpPr>
        <p:grpSpPr>
          <a:xfrm>
            <a:off x="745784" y="1196198"/>
            <a:ext cx="745763" cy="45826"/>
            <a:chOff x="4580561" y="2589004"/>
            <a:chExt cx="1064464" cy="25200"/>
          </a:xfrm>
        </p:grpSpPr>
        <p:sp>
          <p:nvSpPr>
            <p:cNvPr id="14" name="Google Shape;26;p4">
              <a:extLst>
                <a:ext uri="{FF2B5EF4-FFF2-40B4-BE49-F238E27FC236}">
                  <a16:creationId xmlns:a16="http://schemas.microsoft.com/office/drawing/2014/main" xmlns="" id="{3CE52118-B9A3-A445-AABB-C6E694ABB211}"/>
                </a:ext>
              </a:extLst>
            </p:cNvPr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7;p4">
              <a:extLst>
                <a:ext uri="{FF2B5EF4-FFF2-40B4-BE49-F238E27FC236}">
                  <a16:creationId xmlns:a16="http://schemas.microsoft.com/office/drawing/2014/main" xmlns="" id="{0652DC05-504D-914E-9B81-399940988F70}"/>
                </a:ext>
              </a:extLst>
            </p:cNvPr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preserve="1" userDrawn="1">
  <p:cSld name="Dwa zdjęcia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7"/>
          <p:cNvSpPr txBox="1">
            <a:spLocks noGrp="1"/>
          </p:cNvSpPr>
          <p:nvPr>
            <p:ph type="body" idx="1"/>
          </p:nvPr>
        </p:nvSpPr>
        <p:spPr>
          <a:xfrm>
            <a:off x="830392" y="4151940"/>
            <a:ext cx="4138757" cy="47651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13" name="Symbol zastępczy obrazu 2">
            <a:extLst>
              <a:ext uri="{FF2B5EF4-FFF2-40B4-BE49-F238E27FC236}">
                <a16:creationId xmlns:a16="http://schemas.microsoft.com/office/drawing/2014/main" xmlns="" id="{04D6E856-A0E4-F240-BEA0-13FB0F62FB5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017876" y="1582820"/>
            <a:ext cx="4138758" cy="2496811"/>
          </a:xfrm>
        </p:spPr>
        <p:txBody>
          <a:bodyPr/>
          <a:lstStyle>
            <a:lvl1pPr>
              <a:defRPr b="0"/>
            </a:lvl1pPr>
          </a:lstStyle>
          <a:p>
            <a:endParaRPr lang="pl-PL"/>
          </a:p>
        </p:txBody>
      </p:sp>
      <p:sp>
        <p:nvSpPr>
          <p:cNvPr id="14" name="Symbol zastępczy obrazu 2">
            <a:extLst>
              <a:ext uri="{FF2B5EF4-FFF2-40B4-BE49-F238E27FC236}">
                <a16:creationId xmlns:a16="http://schemas.microsoft.com/office/drawing/2014/main" xmlns="" id="{B2E96373-5B3D-6144-878B-2DF9C63829D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30392" y="1582820"/>
            <a:ext cx="4138758" cy="2496811"/>
          </a:xfrm>
        </p:spPr>
        <p:txBody>
          <a:bodyPr/>
          <a:lstStyle>
            <a:lvl1pPr>
              <a:defRPr b="0"/>
            </a:lvl1pPr>
          </a:lstStyle>
          <a:p>
            <a:endParaRPr lang="pl-PL"/>
          </a:p>
        </p:txBody>
      </p:sp>
      <p:sp>
        <p:nvSpPr>
          <p:cNvPr id="15" name="Google Shape;53;p7">
            <a:extLst>
              <a:ext uri="{FF2B5EF4-FFF2-40B4-BE49-F238E27FC236}">
                <a16:creationId xmlns:a16="http://schemas.microsoft.com/office/drawing/2014/main" xmlns="" id="{C386052A-CD72-7D45-BC9E-2B7046095491}"/>
              </a:ext>
            </a:extLst>
          </p:cNvPr>
          <p:cNvSpPr txBox="1">
            <a:spLocks noGrp="1"/>
          </p:cNvSpPr>
          <p:nvPr>
            <p:ph type="body" idx="18"/>
          </p:nvPr>
        </p:nvSpPr>
        <p:spPr>
          <a:xfrm>
            <a:off x="5017877" y="4151940"/>
            <a:ext cx="4138757" cy="47651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grpSp>
        <p:nvGrpSpPr>
          <p:cNvPr id="11" name="Google Shape;25;p4">
            <a:extLst>
              <a:ext uri="{FF2B5EF4-FFF2-40B4-BE49-F238E27FC236}">
                <a16:creationId xmlns:a16="http://schemas.microsoft.com/office/drawing/2014/main" xmlns="" id="{9A137B49-6262-3B4A-B4F4-9CB5A6B5E5CF}"/>
              </a:ext>
            </a:extLst>
          </p:cNvPr>
          <p:cNvGrpSpPr/>
          <p:nvPr userDrawn="1"/>
        </p:nvGrpSpPr>
        <p:grpSpPr>
          <a:xfrm>
            <a:off x="745784" y="1196198"/>
            <a:ext cx="745763" cy="45826"/>
            <a:chOff x="4580561" y="2589004"/>
            <a:chExt cx="1064464" cy="25200"/>
          </a:xfrm>
        </p:grpSpPr>
        <p:sp>
          <p:nvSpPr>
            <p:cNvPr id="12" name="Google Shape;26;p4">
              <a:extLst>
                <a:ext uri="{FF2B5EF4-FFF2-40B4-BE49-F238E27FC236}">
                  <a16:creationId xmlns:a16="http://schemas.microsoft.com/office/drawing/2014/main" xmlns="" id="{3944CF63-F9B7-4C4E-825C-33C0807F50E2}"/>
                </a:ext>
              </a:extLst>
            </p:cNvPr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7;p4">
              <a:extLst>
                <a:ext uri="{FF2B5EF4-FFF2-40B4-BE49-F238E27FC236}">
                  <a16:creationId xmlns:a16="http://schemas.microsoft.com/office/drawing/2014/main" xmlns="" id="{5F370AF6-64DB-3140-AE47-AFFFFF79F23B}"/>
                </a:ext>
              </a:extLst>
            </p:cNvPr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sp>
        <p:nvSpPr>
          <p:cNvPr id="17" name="Google Shape;32;p5">
            <a:extLst>
              <a:ext uri="{FF2B5EF4-FFF2-40B4-BE49-F238E27FC236}">
                <a16:creationId xmlns:a16="http://schemas.microsoft.com/office/drawing/2014/main" xmlns="" id="{29FC9D04-0775-2341-B945-3B6C16FF8A9F}"/>
              </a:ext>
            </a:extLst>
          </p:cNvPr>
          <p:cNvSpPr/>
          <p:nvPr userDrawn="1"/>
        </p:nvSpPr>
        <p:spPr>
          <a:xfrm>
            <a:off x="0" y="-1"/>
            <a:ext cx="9144000" cy="7576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36;p5">
            <a:extLst>
              <a:ext uri="{FF2B5EF4-FFF2-40B4-BE49-F238E27FC236}">
                <a16:creationId xmlns:a16="http://schemas.microsoft.com/office/drawing/2014/main" xmlns="" id="{E37B21FD-50ED-E845-BE90-74F29ECC750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87079" y="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3600">
                <a:solidFill>
                  <a:schemeClr val="accent1">
                    <a:lumMod val="50000"/>
                  </a:schemeClr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2328290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_alt1">
  <p:cSld name="Ważna myśl Kolor szary">
    <p:bg>
      <p:bgPr>
        <a:solidFill>
          <a:srgbClr val="434343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>
            <a:spLocks noGrp="1"/>
          </p:cNvSpPr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3" name="Google Shape;93;p14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94" name="Google Shape;94;p14">
            <a:hlinkClick r:id="rId2" action="ppaction://hlinksldjump"/>
          </p:cNvPr>
          <p:cNvSpPr/>
          <p:nvPr/>
        </p:nvSpPr>
        <p:spPr>
          <a:xfrm>
            <a:off x="8280450" y="0"/>
            <a:ext cx="863400" cy="4542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95" name="Google Shape;95;p14">
            <a:hlinkClick r:id="rId2" action="ppaction://hlinksldjump"/>
          </p:cNvPr>
          <p:cNvCxnSpPr/>
          <p:nvPr/>
        </p:nvCxnSpPr>
        <p:spPr>
          <a:xfrm>
            <a:off x="8598817" y="216350"/>
            <a:ext cx="2163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6" name="Google Shape;96;p14">
            <a:hlinkClick r:id="rId2" action="ppaction://hlinksldjump"/>
          </p:cNvPr>
          <p:cNvCxnSpPr/>
          <p:nvPr/>
        </p:nvCxnSpPr>
        <p:spPr>
          <a:xfrm>
            <a:off x="8598817" y="250138"/>
            <a:ext cx="2163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7" name="Google Shape;97;p14">
            <a:hlinkClick r:id="rId2" action="ppaction://hlinksldjump"/>
          </p:cNvPr>
          <p:cNvCxnSpPr/>
          <p:nvPr/>
        </p:nvCxnSpPr>
        <p:spPr>
          <a:xfrm>
            <a:off x="8598817" y="283925"/>
            <a:ext cx="2163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4" name="Google Shape;25;p4">
            <a:extLst>
              <a:ext uri="{FF2B5EF4-FFF2-40B4-BE49-F238E27FC236}">
                <a16:creationId xmlns:a16="http://schemas.microsoft.com/office/drawing/2014/main" xmlns="" id="{7470D85A-31B7-CC46-9A74-22C57D299106}"/>
              </a:ext>
            </a:extLst>
          </p:cNvPr>
          <p:cNvGrpSpPr/>
          <p:nvPr userDrawn="1"/>
        </p:nvGrpSpPr>
        <p:grpSpPr>
          <a:xfrm>
            <a:off x="745784" y="1196198"/>
            <a:ext cx="745763" cy="45826"/>
            <a:chOff x="4580561" y="2589004"/>
            <a:chExt cx="1064464" cy="25200"/>
          </a:xfrm>
        </p:grpSpPr>
        <p:sp>
          <p:nvSpPr>
            <p:cNvPr id="15" name="Google Shape;26;p4">
              <a:extLst>
                <a:ext uri="{FF2B5EF4-FFF2-40B4-BE49-F238E27FC236}">
                  <a16:creationId xmlns:a16="http://schemas.microsoft.com/office/drawing/2014/main" xmlns="" id="{15F079BB-64A5-CC4A-8C2B-46E00F0CA33C}"/>
                </a:ext>
              </a:extLst>
            </p:cNvPr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7;p4">
              <a:extLst>
                <a:ext uri="{FF2B5EF4-FFF2-40B4-BE49-F238E27FC236}">
                  <a16:creationId xmlns:a16="http://schemas.microsoft.com/office/drawing/2014/main" xmlns="" id="{56F0CC73-7F60-7A4B-AC69-A60F25501342}"/>
                </a:ext>
              </a:extLst>
            </p:cNvPr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treamlin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62" r:id="rId5"/>
    <p:sldLayoutId id="2147483658" r:id="rId6"/>
    <p:sldLayoutId id="2147483660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chemeClr val="accent1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25;p17">
            <a:extLst>
              <a:ext uri="{FF2B5EF4-FFF2-40B4-BE49-F238E27FC236}">
                <a16:creationId xmlns:a16="http://schemas.microsoft.com/office/drawing/2014/main" xmlns="" id="{D467603E-2CB7-4069-AD30-E02AE8DEE70C}"/>
              </a:ext>
            </a:extLst>
          </p:cNvPr>
          <p:cNvSpPr txBox="1">
            <a:spLocks/>
          </p:cNvSpPr>
          <p:nvPr/>
        </p:nvSpPr>
        <p:spPr>
          <a:xfrm>
            <a:off x="156498" y="1585280"/>
            <a:ext cx="8379804" cy="2222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pl-PL" sz="4000" dirty="0">
                <a:solidFill>
                  <a:schemeClr val="tx1"/>
                </a:solidFill>
              </a:rPr>
              <a:t>Bądźmy widziani, </a:t>
            </a:r>
            <a:br>
              <a:rPr lang="pl-PL" sz="4000" dirty="0">
                <a:solidFill>
                  <a:schemeClr val="tx1"/>
                </a:solidFill>
              </a:rPr>
            </a:br>
            <a:r>
              <a:rPr lang="pl-PL" sz="4000" dirty="0">
                <a:solidFill>
                  <a:schemeClr val="tx1"/>
                </a:solidFill>
              </a:rPr>
              <a:t>słyszani i zrozumiani </a:t>
            </a:r>
            <a:br>
              <a:rPr lang="pl-PL" sz="4000" dirty="0">
                <a:solidFill>
                  <a:schemeClr val="tx1"/>
                </a:solidFill>
              </a:rPr>
            </a:br>
            <a:r>
              <a:rPr lang="pl-PL" sz="4000" dirty="0">
                <a:solidFill>
                  <a:schemeClr val="tx1"/>
                </a:solidFill>
              </a:rPr>
              <a:t>– dostępne dokumenty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xmlns="" id="{E5646A24-6791-46A8-A2B0-4346DFC4FE01}"/>
              </a:ext>
            </a:extLst>
          </p:cNvPr>
          <p:cNvSpPr txBox="1"/>
          <p:nvPr/>
        </p:nvSpPr>
        <p:spPr>
          <a:xfrm>
            <a:off x="165879" y="4565943"/>
            <a:ext cx="881224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600" b="1" dirty="0">
                <a:effectLst/>
                <a:latin typeface="Raleway" pitchFamily="2" charset="-18"/>
                <a:ea typeface="Calibri" panose="020F0502020204030204" pitchFamily="34" charset="0"/>
              </a:rPr>
              <a:t>Dostępne i przyjazne szkoły – edukacja włączająca w brzeskich szkołach podstawowych</a:t>
            </a:r>
            <a:endParaRPr lang="pl-PL" sz="1600" b="1" dirty="0">
              <a:latin typeface="Raleway" pitchFamily="2" charset="-18"/>
            </a:endParaRP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xmlns="" id="{3F18A944-976C-61E8-08E7-DB93C4EBFD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517" y="142345"/>
            <a:ext cx="7167046" cy="618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798658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060D35F1-34C1-4B31-B68B-68302A8F9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Tabele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9832D02E-F716-4355-A9BB-55D482835F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9318" y="1292065"/>
            <a:ext cx="8230905" cy="1279685"/>
          </a:xfrm>
        </p:spPr>
        <p:txBody>
          <a:bodyPr>
            <a:normAutofit/>
          </a:bodyPr>
          <a:lstStyle/>
          <a:p>
            <a:pPr marL="540385">
              <a:lnSpc>
                <a:spcPct val="115000"/>
              </a:lnSpc>
              <a:spcBef>
                <a:spcPts val="600"/>
              </a:spcBef>
              <a:spcAft>
                <a:spcPts val="1200"/>
              </a:spcAft>
            </a:pPr>
            <a:r>
              <a:rPr lang="pl-PL" sz="2400" dirty="0">
                <a:solidFill>
                  <a:schemeClr val="bg2"/>
                </a:solidFill>
                <a:effectLst/>
                <a:latin typeface="Raleway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Dostępne tabele mają przejrzystą strukturę i nagłówki.</a:t>
            </a:r>
          </a:p>
          <a:p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2E1DC741-A518-422D-91AF-03C6701E60FE}"/>
              </a:ext>
            </a:extLst>
          </p:cNvPr>
          <p:cNvSpPr txBox="1">
            <a:spLocks/>
          </p:cNvSpPr>
          <p:nvPr/>
        </p:nvSpPr>
        <p:spPr>
          <a:xfrm>
            <a:off x="211998" y="3075609"/>
            <a:ext cx="8720003" cy="1621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>
              <a:spcBef>
                <a:spcPts val="600"/>
              </a:spcBef>
              <a:buFont typeface="Lato"/>
              <a:buNone/>
            </a:pPr>
            <a:r>
              <a:rPr lang="pl-PL" sz="2400" b="1" dirty="0">
                <a:solidFill>
                  <a:schemeClr val="accent6">
                    <a:lumMod val="50000"/>
                  </a:schemeClr>
                </a:solidFill>
                <a:latin typeface="Raleway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Wskazówka</a:t>
            </a:r>
          </a:p>
          <a:p>
            <a:pPr marL="0" indent="0">
              <a:spcBef>
                <a:spcPts val="600"/>
              </a:spcBef>
              <a:buFont typeface="Lato"/>
              <a:buNone/>
            </a:pPr>
            <a:r>
              <a:rPr lang="pl-PL" sz="2400" dirty="0">
                <a:effectLst/>
                <a:latin typeface="Raleway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Wybierz na wstążce kartę</a:t>
            </a:r>
            <a:r>
              <a:rPr lang="pl-PL" sz="2400" b="1" dirty="0">
                <a:effectLst/>
                <a:latin typeface="Raleway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 Wstawianie</a:t>
            </a:r>
            <a:r>
              <a:rPr lang="pl-PL" sz="2400" dirty="0">
                <a:effectLst/>
                <a:latin typeface="Raleway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, a następnie </a:t>
            </a:r>
            <a:r>
              <a:rPr lang="pl-PL" sz="2400" b="1" dirty="0">
                <a:effectLst/>
                <a:latin typeface="Raleway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wybierz Tabela &gt; Wstaw tabelę.</a:t>
            </a:r>
            <a:endParaRPr lang="pl-PL" sz="2400" dirty="0">
              <a:effectLst/>
              <a:latin typeface="Raleway" panose="020B0604020202020204" charset="-18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11751673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7D666F3F-C771-43F0-925A-D927F8D16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Hiperłącza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6BDBC7D6-6BF2-4810-A8E5-F2456B5203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9318" y="1441200"/>
            <a:ext cx="7688700" cy="626691"/>
          </a:xfrm>
        </p:spPr>
        <p:txBody>
          <a:bodyPr>
            <a:noAutofit/>
          </a:bodyPr>
          <a:lstStyle/>
          <a:p>
            <a:pPr marL="540385">
              <a:lnSpc>
                <a:spcPct val="115000"/>
              </a:lnSpc>
              <a:spcBef>
                <a:spcPts val="600"/>
              </a:spcBef>
              <a:spcAft>
                <a:spcPts val="1200"/>
              </a:spcAft>
            </a:pPr>
            <a:r>
              <a:rPr lang="pl-PL" sz="2400" dirty="0">
                <a:solidFill>
                  <a:schemeClr val="bg2"/>
                </a:solidFill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Hiperłącza powinny być opisywane tekstem.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B21D1BDE-A38D-427B-8499-C0F66EF8837C}"/>
              </a:ext>
            </a:extLst>
          </p:cNvPr>
          <p:cNvSpPr txBox="1">
            <a:spLocks/>
          </p:cNvSpPr>
          <p:nvPr/>
        </p:nvSpPr>
        <p:spPr>
          <a:xfrm>
            <a:off x="211998" y="2972758"/>
            <a:ext cx="8720003" cy="1621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850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>
              <a:spcBef>
                <a:spcPts val="600"/>
              </a:spcBef>
              <a:buFont typeface="Lato"/>
              <a:buNone/>
            </a:pPr>
            <a:r>
              <a:rPr lang="pl-PL" sz="2400" b="1" dirty="0">
                <a:solidFill>
                  <a:schemeClr val="accent6">
                    <a:lumMod val="50000"/>
                  </a:schemeClr>
                </a:solidFill>
                <a:latin typeface="Raleway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Wskazówka</a:t>
            </a:r>
          </a:p>
          <a:p>
            <a:pPr marL="0" lvl="0" indent="0">
              <a:lnSpc>
                <a:spcPct val="115000"/>
              </a:lnSpc>
              <a:spcBef>
                <a:spcPts val="600"/>
              </a:spcBef>
              <a:buNone/>
            </a:pPr>
            <a:r>
              <a:rPr lang="pl-PL" sz="2400" dirty="0">
                <a:solidFill>
                  <a:schemeClr val="bg2"/>
                </a:solidFill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Zaznacz link, kliknij go prawym przyciskiem myszki i wybierz opcję </a:t>
            </a:r>
            <a:r>
              <a:rPr lang="pl-PL" sz="2400" b="1" dirty="0">
                <a:solidFill>
                  <a:schemeClr val="bg2"/>
                </a:solidFill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Edytuj hiperłącze </a:t>
            </a:r>
            <a:r>
              <a:rPr lang="pl-PL" sz="2400" dirty="0">
                <a:solidFill>
                  <a:schemeClr val="bg2"/>
                </a:solidFill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bądź naciśnij kombinację klawiszy </a:t>
            </a:r>
            <a:r>
              <a:rPr lang="pl-PL" sz="2400" b="1" dirty="0" err="1">
                <a:solidFill>
                  <a:schemeClr val="bg2"/>
                </a:solidFill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Ctrl</a:t>
            </a:r>
            <a:r>
              <a:rPr lang="pl-PL" sz="2400" b="1" dirty="0">
                <a:solidFill>
                  <a:schemeClr val="bg2"/>
                </a:solidFill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+ K. </a:t>
            </a:r>
            <a:r>
              <a:rPr lang="pl-PL" sz="2400" dirty="0">
                <a:solidFill>
                  <a:schemeClr val="bg2"/>
                </a:solidFill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Zmień tekst w polu Tekst do wyświetlania na bardziej klarowny opis miejsca docelowego.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21497578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75345312-B701-4732-BBB2-712D9CC11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Dobre praktyki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A390DD71-9329-42F2-8B0F-ACB0D82D49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7949" y="1233380"/>
            <a:ext cx="8591195" cy="3619173"/>
          </a:xfrm>
        </p:spPr>
        <p:txBody>
          <a:bodyPr>
            <a:noAutofit/>
          </a:bodyPr>
          <a:lstStyle/>
          <a:p>
            <a:pPr marL="540385" lvl="0">
              <a:lnSpc>
                <a:spcPct val="135000"/>
              </a:lnSpc>
              <a:spcBef>
                <a:spcPts val="600"/>
              </a:spcBef>
              <a:spcAft>
                <a:spcPts val="1200"/>
              </a:spcAft>
            </a:pPr>
            <a:r>
              <a:rPr lang="pl-PL" sz="1800" dirty="0">
                <a:solidFill>
                  <a:schemeClr val="bg2"/>
                </a:solidFill>
                <a:latin typeface="Raleway" panose="020B0604020202020204" charset="-18"/>
                <a:cs typeface="Times New Roman" panose="02020603050405020304" pitchFamily="18" charset="0"/>
              </a:rPr>
              <a:t>Nie twórz pionowych napisów,</a:t>
            </a:r>
          </a:p>
          <a:p>
            <a:pPr marL="540385" lvl="0">
              <a:lnSpc>
                <a:spcPct val="135000"/>
              </a:lnSpc>
              <a:spcBef>
                <a:spcPts val="600"/>
              </a:spcBef>
              <a:spcAft>
                <a:spcPts val="1200"/>
              </a:spcAft>
            </a:pPr>
            <a:r>
              <a:rPr lang="pl-PL" sz="1800" dirty="0">
                <a:solidFill>
                  <a:schemeClr val="bg2"/>
                </a:solidFill>
                <a:latin typeface="Raleway" panose="020B0604020202020204" charset="-18"/>
                <a:cs typeface="Times New Roman" panose="02020603050405020304" pitchFamily="18" charset="0"/>
              </a:rPr>
              <a:t>Zdefiniuj prawidłowo język dla dokumentu,</a:t>
            </a:r>
          </a:p>
          <a:p>
            <a:pPr marL="540385" lvl="0">
              <a:lnSpc>
                <a:spcPct val="135000"/>
              </a:lnSpc>
              <a:spcBef>
                <a:spcPts val="600"/>
              </a:spcBef>
              <a:spcAft>
                <a:spcPts val="1200"/>
              </a:spcAft>
            </a:pPr>
            <a:r>
              <a:rPr lang="pl-PL" sz="1800" dirty="0">
                <a:solidFill>
                  <a:schemeClr val="bg2"/>
                </a:solidFill>
                <a:latin typeface="Raleway" panose="020B0604020202020204" charset="-18"/>
                <a:cs typeface="Times New Roman" panose="02020603050405020304" pitchFamily="18" charset="0"/>
              </a:rPr>
              <a:t>Nie używaj kursywy dla całego paragrafu,</a:t>
            </a:r>
          </a:p>
          <a:p>
            <a:pPr marL="540385" lvl="0">
              <a:lnSpc>
                <a:spcPct val="135000"/>
              </a:lnSpc>
              <a:spcBef>
                <a:spcPts val="600"/>
              </a:spcBef>
              <a:spcAft>
                <a:spcPts val="1200"/>
              </a:spcAft>
            </a:pPr>
            <a:r>
              <a:rPr lang="pl-PL" sz="1800" dirty="0">
                <a:solidFill>
                  <a:schemeClr val="bg2"/>
                </a:solidFill>
                <a:latin typeface="Raleway" panose="020B0604020202020204" charset="-18"/>
                <a:cs typeface="Times New Roman" panose="02020603050405020304" pitchFamily="18" charset="0"/>
              </a:rPr>
              <a:t>Dla oznaczenia cytatów stosuj cudzysłów,</a:t>
            </a:r>
          </a:p>
          <a:p>
            <a:pPr marL="540385" lvl="0">
              <a:lnSpc>
                <a:spcPct val="135000"/>
              </a:lnSpc>
              <a:spcBef>
                <a:spcPts val="600"/>
              </a:spcBef>
              <a:spcAft>
                <a:spcPts val="1200"/>
              </a:spcAft>
            </a:pPr>
            <a:r>
              <a:rPr lang="pl-PL" sz="1800" dirty="0">
                <a:solidFill>
                  <a:schemeClr val="bg2"/>
                </a:solidFill>
                <a:latin typeface="Raleway" panose="020B0604020202020204" charset="-18"/>
                <a:cs typeface="Times New Roman" panose="02020603050405020304" pitchFamily="18" charset="0"/>
              </a:rPr>
              <a:t>Unikaj zwrotów specjalistycznych i żargonu,</a:t>
            </a:r>
          </a:p>
          <a:p>
            <a:pPr marL="540385" lvl="0">
              <a:lnSpc>
                <a:spcPct val="135000"/>
              </a:lnSpc>
              <a:spcBef>
                <a:spcPts val="600"/>
              </a:spcBef>
              <a:spcAft>
                <a:spcPts val="1200"/>
              </a:spcAft>
            </a:pPr>
            <a:r>
              <a:rPr lang="pl-PL" sz="1800" dirty="0">
                <a:solidFill>
                  <a:schemeClr val="bg2"/>
                </a:solidFill>
                <a:latin typeface="Raleway" panose="020B0604020202020204" charset="-18"/>
                <a:cs typeface="Times New Roman" panose="02020603050405020304" pitchFamily="18" charset="0"/>
              </a:rPr>
              <a:t>Unikaj skrótów i skrótowców.</a:t>
            </a:r>
          </a:p>
        </p:txBody>
      </p:sp>
    </p:spTree>
    <p:extLst>
      <p:ext uri="{BB962C8B-B14F-4D97-AF65-F5344CB8AC3E}">
        <p14:creationId xmlns:p14="http://schemas.microsoft.com/office/powerpoint/2010/main" xmlns="" val="8955298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7D666F3F-C771-43F0-925A-D927F8D16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Sprawdzanie dostępności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6BDBC7D6-6BF2-4810-A8E5-F2456B5203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9318" y="1229533"/>
            <a:ext cx="8720002" cy="1342217"/>
          </a:xfrm>
        </p:spPr>
        <p:txBody>
          <a:bodyPr>
            <a:noAutofit/>
          </a:bodyPr>
          <a:lstStyle/>
          <a:p>
            <a:pPr marL="540385">
              <a:lnSpc>
                <a:spcPct val="115000"/>
              </a:lnSpc>
              <a:spcBef>
                <a:spcPts val="600"/>
              </a:spcBef>
              <a:spcAft>
                <a:spcPts val="1200"/>
              </a:spcAft>
            </a:pPr>
            <a:r>
              <a:rPr lang="pl-PL" sz="2400" dirty="0">
                <a:solidFill>
                  <a:schemeClr val="bg2"/>
                </a:solidFill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Warto na zakończenie pracy sprawdzić przy pomocy narzędzi wbudowanych czy plik jest dostępny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B21D1BDE-A38D-427B-8499-C0F66EF8837C}"/>
              </a:ext>
            </a:extLst>
          </p:cNvPr>
          <p:cNvSpPr txBox="1">
            <a:spLocks/>
          </p:cNvSpPr>
          <p:nvPr/>
        </p:nvSpPr>
        <p:spPr>
          <a:xfrm>
            <a:off x="211999" y="2972758"/>
            <a:ext cx="8720002" cy="20310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2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>
              <a:spcBef>
                <a:spcPts val="600"/>
              </a:spcBef>
              <a:buFont typeface="Lato"/>
              <a:buNone/>
            </a:pPr>
            <a:r>
              <a:rPr lang="pl-PL" sz="2100" b="1" dirty="0">
                <a:solidFill>
                  <a:schemeClr val="accent6">
                    <a:lumMod val="50000"/>
                  </a:schemeClr>
                </a:solidFill>
                <a:latin typeface="Raleway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Wskazówka</a:t>
            </a:r>
          </a:p>
          <a:p>
            <a:pPr marL="0" indent="0">
              <a:spcBef>
                <a:spcPts val="600"/>
              </a:spcBef>
              <a:buFont typeface="Lato"/>
              <a:buNone/>
            </a:pPr>
            <a:r>
              <a:rPr lang="pl-PL" sz="2100" dirty="0">
                <a:solidFill>
                  <a:schemeClr val="bg2"/>
                </a:solidFill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Gdzie szukać inspekcji dostępności? Wybierz </a:t>
            </a:r>
            <a:r>
              <a:rPr lang="pl-PL" sz="2100" b="1" dirty="0">
                <a:solidFill>
                  <a:schemeClr val="bg2"/>
                </a:solidFill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Plik &gt; Informacje</a:t>
            </a:r>
            <a:r>
              <a:rPr lang="pl-PL" sz="2100" dirty="0">
                <a:solidFill>
                  <a:schemeClr val="bg2"/>
                </a:solidFill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Naciśnij przycisk Wyszukaj problemy i wybierz opcję </a:t>
            </a:r>
            <a:r>
              <a:rPr lang="pl-PL" sz="2100" b="1" dirty="0">
                <a:solidFill>
                  <a:schemeClr val="bg2"/>
                </a:solidFill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Sprawdź ułatwienia dostępu. </a:t>
            </a:r>
            <a:r>
              <a:rPr lang="pl-PL" sz="2100" dirty="0">
                <a:solidFill>
                  <a:schemeClr val="bg2"/>
                </a:solidFill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Zostanie wyświetlony panel Sprawdzanie ułatwień dostępu z wynikami inspekcji – błędami, ostrzeżeniami i poradami, jak naprawić usterki.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447618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9"/>
          <p:cNvSpPr txBox="1">
            <a:spLocks noGrp="1"/>
          </p:cNvSpPr>
          <p:nvPr>
            <p:ph type="title"/>
          </p:nvPr>
        </p:nvSpPr>
        <p:spPr>
          <a:xfrm>
            <a:off x="228854" y="29183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l-PL" dirty="0"/>
              <a:t>Kogo dotyczy dostępność?</a:t>
            </a:r>
            <a:endParaRPr dirty="0"/>
          </a:p>
        </p:txBody>
      </p:sp>
      <p:sp>
        <p:nvSpPr>
          <p:cNvPr id="151" name="Google Shape;151;p19"/>
          <p:cNvSpPr txBox="1">
            <a:spLocks noGrp="1"/>
          </p:cNvSpPr>
          <p:nvPr>
            <p:ph type="body" idx="4294967295"/>
          </p:nvPr>
        </p:nvSpPr>
        <p:spPr>
          <a:xfrm>
            <a:off x="678019" y="1242818"/>
            <a:ext cx="8340237" cy="274183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>
              <a:spcAft>
                <a:spcPts val="1200"/>
              </a:spcAft>
            </a:pPr>
            <a:r>
              <a:rPr lang="pl-PL" sz="1800" dirty="0">
                <a:solidFill>
                  <a:schemeClr val="accent1">
                    <a:lumMod val="50000"/>
                  </a:schemeClr>
                </a:solidFill>
              </a:rPr>
              <a:t>15% Polaków to seniorzy,</a:t>
            </a:r>
          </a:p>
          <a:p>
            <a:pPr marL="285750" indent="-285750">
              <a:spcAft>
                <a:spcPts val="1200"/>
              </a:spcAft>
            </a:pPr>
            <a:r>
              <a:rPr lang="pl-PL" sz="1800" dirty="0">
                <a:solidFill>
                  <a:schemeClr val="accent1">
                    <a:lumMod val="50000"/>
                  </a:schemeClr>
                </a:solidFill>
              </a:rPr>
              <a:t>13% Polaków to osoby z niepełnosprawnością,</a:t>
            </a:r>
          </a:p>
          <a:p>
            <a:pPr marL="285750" indent="-285750">
              <a:spcAft>
                <a:spcPts val="1200"/>
              </a:spcAft>
            </a:pPr>
            <a:r>
              <a:rPr lang="pl-PL" sz="1800" dirty="0">
                <a:solidFill>
                  <a:schemeClr val="accent1">
                    <a:lumMod val="50000"/>
                  </a:schemeClr>
                </a:solidFill>
              </a:rPr>
              <a:t>13% Polaków cierpi na zaburzenia lękowe, a 16% choruje na depresję ,</a:t>
            </a:r>
          </a:p>
          <a:p>
            <a:pPr marL="285750" indent="-285750">
              <a:spcAft>
                <a:spcPts val="1200"/>
              </a:spcAft>
            </a:pPr>
            <a:r>
              <a:rPr lang="pl-PL" sz="1800" dirty="0">
                <a:solidFill>
                  <a:schemeClr val="accent1">
                    <a:lumMod val="50000"/>
                  </a:schemeClr>
                </a:solidFill>
              </a:rPr>
              <a:t>10% Polaków ma dysleksję,</a:t>
            </a:r>
          </a:p>
          <a:p>
            <a:pPr marL="285750" indent="-285750">
              <a:spcAft>
                <a:spcPts val="1200"/>
              </a:spcAft>
            </a:pPr>
            <a:r>
              <a:rPr lang="pl-PL" sz="1800" dirty="0">
                <a:solidFill>
                  <a:schemeClr val="accent1">
                    <a:lumMod val="50000"/>
                  </a:schemeClr>
                </a:solidFill>
              </a:rPr>
              <a:t>8,5% Polaków cierpi na zaburzenia widzenia kolorów,</a:t>
            </a:r>
          </a:p>
          <a:p>
            <a:pPr marL="285750" indent="-285750">
              <a:spcAft>
                <a:spcPts val="1200"/>
              </a:spcAft>
            </a:pPr>
            <a:r>
              <a:rPr lang="pl-PL" sz="1800" dirty="0">
                <a:solidFill>
                  <a:schemeClr val="accent1">
                    <a:lumMod val="50000"/>
                  </a:schemeClr>
                </a:solidFill>
              </a:rPr>
              <a:t>4-8% dzieci i młodzieży cierpi na ADHD.</a:t>
            </a:r>
          </a:p>
        </p:txBody>
      </p:sp>
      <p:pic>
        <p:nvPicPr>
          <p:cNvPr id="152" name="Google Shape;152;p19" descr="Wiele twarzy kobiet i mężczyzn, w różnym wieku i różnej narodowości z różnymi emocjami na twarzach."/>
          <p:cNvPicPr preferRelativeResize="0"/>
          <p:nvPr/>
        </p:nvPicPr>
        <p:blipFill rotWithShape="1">
          <a:blip r:embed="rId3"/>
          <a:srcRect l="-641" t="31021" r="1304" b="48894"/>
          <a:stretch/>
        </p:blipFill>
        <p:spPr>
          <a:xfrm>
            <a:off x="0" y="4071416"/>
            <a:ext cx="9144000" cy="1042901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1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14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xmlns="" id="{BE8060DB-9135-6F4D-B1FB-E6794676C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450" y="1322449"/>
            <a:ext cx="7473452" cy="2174963"/>
          </a:xfrm>
        </p:spPr>
        <p:txBody>
          <a:bodyPr>
            <a:normAutofit fontScale="90000"/>
          </a:bodyPr>
          <a:lstStyle/>
          <a:p>
            <a:r>
              <a:rPr lang="pl-PL" dirty="0"/>
              <a:t>Dostępność cyfrowa to obowiązek prawny, ale też szansa na dotarcie do szerokiego grona użytkowników, w tym osób z niepełnosprawnościami. 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xmlns="" id="{8C2551D9-AAB0-6F4E-B03D-BD448328B6E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8515391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0"/>
          <p:cNvSpPr txBox="1">
            <a:spLocks noGrp="1"/>
          </p:cNvSpPr>
          <p:nvPr>
            <p:ph type="title"/>
          </p:nvPr>
        </p:nvSpPr>
        <p:spPr>
          <a:xfrm>
            <a:off x="223736" y="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/>
              <a:t>Czym jest dostępność cyfrowa?</a:t>
            </a:r>
            <a:endParaRPr dirty="0"/>
          </a:p>
        </p:txBody>
      </p:sp>
      <p:sp>
        <p:nvSpPr>
          <p:cNvPr id="13" name="Google Shape;134;p18">
            <a:extLst>
              <a:ext uri="{FF2B5EF4-FFF2-40B4-BE49-F238E27FC236}">
                <a16:creationId xmlns:a16="http://schemas.microsoft.com/office/drawing/2014/main" xmlns="" id="{D6C65AC8-05CF-D84E-AFA3-88935B89EB6A}"/>
              </a:ext>
            </a:extLst>
          </p:cNvPr>
          <p:cNvSpPr txBox="1"/>
          <p:nvPr/>
        </p:nvSpPr>
        <p:spPr>
          <a:xfrm>
            <a:off x="684595" y="1219771"/>
            <a:ext cx="7227541" cy="34790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AutoNum type="arabicPeriod"/>
            </a:pPr>
            <a:r>
              <a:rPr lang="pl-PL" sz="1800" dirty="0">
                <a:solidFill>
                  <a:schemeClr val="accent1">
                    <a:lumMod val="50000"/>
                  </a:schemeClr>
                </a:solidFill>
                <a:uFill>
                  <a:noFill/>
                </a:uFill>
                <a:latin typeface="Raleway"/>
                <a:ea typeface="Raleway"/>
                <a:cs typeface="Raleway"/>
                <a:sym typeface="Raleway"/>
              </a:rPr>
              <a:t>Dostęp do informacji i usług dla jak największej grupy odbiorców, w jak największym zakresie.</a:t>
            </a:r>
          </a:p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AutoNum type="arabicPeriod"/>
            </a:pPr>
            <a:r>
              <a:rPr lang="pl-PL" sz="1800" dirty="0">
                <a:solidFill>
                  <a:schemeClr val="accent1">
                    <a:lumMod val="50000"/>
                  </a:schemeClr>
                </a:solidFill>
                <a:uFill>
                  <a:noFill/>
                </a:uFill>
                <a:latin typeface="Raleway"/>
                <a:ea typeface="Raleway"/>
                <a:cs typeface="Raleway"/>
                <a:sym typeface="Raleway"/>
              </a:rPr>
              <a:t>Samodzielny, wygodny i efektywny dostęp do stron internetowych, aplikacji mobilnych, dokumentów i multimediów elektronicznych.</a:t>
            </a:r>
          </a:p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AutoNum type="arabicPeriod"/>
            </a:pPr>
            <a:r>
              <a:rPr lang="pl-PL" sz="1800" dirty="0">
                <a:solidFill>
                  <a:schemeClr val="accent1">
                    <a:lumMod val="50000"/>
                  </a:schemeClr>
                </a:solidFill>
                <a:uFill>
                  <a:noFill/>
                </a:uFill>
                <a:latin typeface="Raleway"/>
                <a:ea typeface="Raleway"/>
                <a:cs typeface="Raleway"/>
                <a:sym typeface="Raleway"/>
              </a:rPr>
              <a:t> Ustawa z 4 kwietnia 2019 roku o dostępności cyfrowej stron internetowych i aplikacji mobilnych podmiotów publicznych.</a:t>
            </a:r>
          </a:p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AutoNum type="arabicPeriod"/>
            </a:pPr>
            <a:r>
              <a:rPr lang="pl-PL" sz="1800" dirty="0">
                <a:solidFill>
                  <a:schemeClr val="accent1">
                    <a:lumMod val="50000"/>
                  </a:schemeClr>
                </a:solidFill>
                <a:uFill>
                  <a:noFill/>
                </a:uFill>
                <a:latin typeface="Raleway"/>
                <a:ea typeface="Raleway"/>
                <a:cs typeface="Raleway"/>
                <a:sym typeface="Raleway"/>
              </a:rPr>
              <a:t>Standard WCAG 2.1.</a:t>
            </a:r>
          </a:p>
        </p:txBody>
      </p:sp>
      <p:sp>
        <p:nvSpPr>
          <p:cNvPr id="168" name="Google Shape;168;p2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0BF6EEAB-1AD1-4DC5-A39B-596D00915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25" y="130787"/>
            <a:ext cx="7688700" cy="535200"/>
          </a:xfrm>
        </p:spPr>
        <p:txBody>
          <a:bodyPr/>
          <a:lstStyle/>
          <a:p>
            <a:r>
              <a:rPr lang="pl-PL" dirty="0"/>
              <a:t>Jak dbać o dostępność?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EF19682F-827B-4775-99BC-C16CA14567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8064" y="1187038"/>
            <a:ext cx="7688700" cy="2961551"/>
          </a:xfrm>
        </p:spPr>
        <p:txBody>
          <a:bodyPr>
            <a:normAutofit/>
          </a:bodyPr>
          <a:lstStyle/>
          <a:p>
            <a:endParaRPr lang="pl-PL" dirty="0"/>
          </a:p>
          <a:p>
            <a:r>
              <a:rPr lang="pl-PL" sz="2400" dirty="0"/>
              <a:t>język i zrozumiałość </a:t>
            </a:r>
          </a:p>
          <a:p>
            <a:r>
              <a:rPr lang="pl-PL" sz="2400" dirty="0"/>
              <a:t>kontrast i czytelność </a:t>
            </a:r>
          </a:p>
          <a:p>
            <a:r>
              <a:rPr lang="pl-PL" sz="2400" dirty="0"/>
              <a:t>orientacja i nawigacja </a:t>
            </a:r>
          </a:p>
          <a:p>
            <a:r>
              <a:rPr lang="pl-PL" sz="2400" dirty="0"/>
              <a:t>przewidywalność i spójność </a:t>
            </a:r>
          </a:p>
          <a:p>
            <a:r>
              <a:rPr lang="pl-PL" sz="2400" dirty="0"/>
              <a:t>alternatywy treści wizualnych i dźwiękowych </a:t>
            </a:r>
          </a:p>
          <a:p>
            <a:r>
              <a:rPr lang="pl-PL" sz="2400" dirty="0"/>
              <a:t>interakcja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xmlns="" id="{C4FD6EEC-0303-45B2-9065-D3769D1AEFA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2549690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xmlns="" id="{BE8060DB-9135-6F4D-B1FB-E6794676C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450" y="1322449"/>
            <a:ext cx="7473452" cy="2174963"/>
          </a:xfrm>
        </p:spPr>
        <p:txBody>
          <a:bodyPr>
            <a:normAutofit/>
          </a:bodyPr>
          <a:lstStyle/>
          <a:p>
            <a:r>
              <a:rPr lang="pl-PL" dirty="0"/>
              <a:t>Jak to wygląda w praktyce?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xmlns="" id="{8C2551D9-AAB0-6F4E-B03D-BD448328B6E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9025721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xmlns="" id="{C70A5242-60B0-4C66-9637-43BF96978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Układ slajdów</a:t>
            </a:r>
          </a:p>
        </p:txBody>
      </p:sp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xmlns="" id="{2D9608EE-3857-4855-A5BA-243FFA4065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9318" y="1137672"/>
            <a:ext cx="8303449" cy="2192483"/>
          </a:xfrm>
        </p:spPr>
        <p:txBody>
          <a:bodyPr>
            <a:noAutofit/>
          </a:bodyPr>
          <a:lstStyle/>
          <a:p>
            <a:pPr algn="l"/>
            <a:r>
              <a:rPr lang="pl-PL" sz="1800" dirty="0">
                <a:solidFill>
                  <a:srgbClr val="000000"/>
                </a:solidFill>
                <a:latin typeface="Raleway" charset="-18"/>
              </a:rPr>
              <a:t>Warto używać </a:t>
            </a:r>
            <a:r>
              <a:rPr lang="pl-PL" sz="1800" b="1" dirty="0">
                <a:solidFill>
                  <a:srgbClr val="000000"/>
                </a:solidFill>
                <a:latin typeface="Raleway" charset="-18"/>
              </a:rPr>
              <a:t>wbudowanych układów slajdów </a:t>
            </a:r>
            <a:r>
              <a:rPr lang="pl-PL" sz="1800" dirty="0">
                <a:solidFill>
                  <a:srgbClr val="000000"/>
                </a:solidFill>
                <a:latin typeface="Raleway" charset="-18"/>
              </a:rPr>
              <a:t>(slajdy mają wtedy prawidłowo ułożone nagłówki i listy, kolejność odczytu jest prawidłowa).</a:t>
            </a:r>
          </a:p>
          <a:p>
            <a:pPr algn="l"/>
            <a:r>
              <a:rPr lang="pl-PL" sz="1800" b="1" dirty="0">
                <a:solidFill>
                  <a:srgbClr val="000000"/>
                </a:solidFill>
                <a:latin typeface="Raleway" charset="-18"/>
              </a:rPr>
              <a:t>Kolejność odczytu </a:t>
            </a:r>
            <a:r>
              <a:rPr lang="pl-PL" sz="1800" dirty="0">
                <a:solidFill>
                  <a:srgbClr val="000000"/>
                </a:solidFill>
                <a:latin typeface="Raleway" charset="-18"/>
              </a:rPr>
              <a:t>zawartości slajdów (wstawiona zawartość jest przeczytana przez czytnik ekranu w kolejności, w jakiej zostanie dodana do slajdu)</a:t>
            </a:r>
          </a:p>
        </p:txBody>
      </p:sp>
      <p:sp>
        <p:nvSpPr>
          <p:cNvPr id="7" name="Symbol zastępczy tekstu 3">
            <a:extLst>
              <a:ext uri="{FF2B5EF4-FFF2-40B4-BE49-F238E27FC236}">
                <a16:creationId xmlns:a16="http://schemas.microsoft.com/office/drawing/2014/main" xmlns="" id="{E8458B61-0322-4E10-B890-70482C942CBC}"/>
              </a:ext>
            </a:extLst>
          </p:cNvPr>
          <p:cNvSpPr txBox="1">
            <a:spLocks/>
          </p:cNvSpPr>
          <p:nvPr/>
        </p:nvSpPr>
        <p:spPr>
          <a:xfrm>
            <a:off x="155944" y="3165580"/>
            <a:ext cx="8988056" cy="1912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>
              <a:spcBef>
                <a:spcPts val="600"/>
              </a:spcBef>
              <a:buFont typeface="Lato"/>
              <a:buNone/>
            </a:pPr>
            <a:r>
              <a:rPr lang="pl-PL" sz="1800" b="1" dirty="0">
                <a:solidFill>
                  <a:schemeClr val="accent6">
                    <a:lumMod val="50000"/>
                  </a:schemeClr>
                </a:solidFill>
                <a:latin typeface="Raleway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Wskazówka</a:t>
            </a:r>
          </a:p>
          <a:p>
            <a:pPr marL="0" indent="0">
              <a:spcBef>
                <a:spcPts val="600"/>
              </a:spcBef>
              <a:buFont typeface="Lato"/>
              <a:buNone/>
            </a:pPr>
            <a:r>
              <a:rPr lang="pl-PL" sz="1800" b="0" i="0" u="none" strike="noStrike" baseline="0" dirty="0">
                <a:solidFill>
                  <a:srgbClr val="000000"/>
                </a:solidFill>
                <a:latin typeface="Raleway" charset="-18"/>
              </a:rPr>
              <a:t>Aby sprawdzić lub poprawić kolejność odczytu, wybierz </a:t>
            </a:r>
            <a:r>
              <a:rPr lang="pl-PL" sz="1800" b="1" i="0" u="none" strike="noStrike" baseline="0" dirty="0">
                <a:solidFill>
                  <a:srgbClr val="000000"/>
                </a:solidFill>
                <a:latin typeface="Raleway" charset="-18"/>
              </a:rPr>
              <a:t>Narzędzia główne &gt; Rozmieść &gt; Okienko zaznaczania</a:t>
            </a:r>
            <a:r>
              <a:rPr lang="pl-PL" sz="1800" b="0" i="0" u="none" strike="noStrike" baseline="0" dirty="0">
                <a:solidFill>
                  <a:srgbClr val="000000"/>
                </a:solidFill>
                <a:latin typeface="Raleway" charset="-18"/>
              </a:rPr>
              <a:t>. Kolejność odczytu wyświetla się w kierunku odwrotnym, od dołu do góry. Kliknij i przeciągnij pozycje lub użyj przycisków strzałek, aby zmienić kolejność czytania. </a:t>
            </a:r>
            <a:endParaRPr lang="pl-PL" sz="1800" dirty="0">
              <a:latin typeface="Raleway" charset="-18"/>
            </a:endParaRPr>
          </a:p>
          <a:p>
            <a:endParaRPr lang="pl-PL" dirty="0"/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xmlns="" id="{D32DDA54-06DE-4068-864D-1B7E6C8AB23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2240176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A4A3BFD5-88C2-47AA-A1FC-00CC67C84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Czcionka i kontrast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xmlns="" id="{06AECADD-8FEB-4C84-AB44-D8D3F0A5813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 lang="en-GB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xmlns="" id="{A884FD9E-B924-48D6-BEBC-AA4BEFA2C621}"/>
              </a:ext>
            </a:extLst>
          </p:cNvPr>
          <p:cNvSpPr txBox="1"/>
          <p:nvPr/>
        </p:nvSpPr>
        <p:spPr>
          <a:xfrm>
            <a:off x="465772" y="1383615"/>
            <a:ext cx="8550637" cy="3032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311150">
              <a:lnSpc>
                <a:spcPct val="115000"/>
              </a:lnSpc>
              <a:buClr>
                <a:schemeClr val="accent1"/>
              </a:buClr>
              <a:buSzPts val="1300"/>
              <a:buFont typeface="Lato"/>
              <a:buChar char="●"/>
            </a:pPr>
            <a:r>
              <a:rPr lang="pl-PL" sz="2400" dirty="0">
                <a:latin typeface="Raleway" charset="-18"/>
                <a:ea typeface="Lato"/>
                <a:cs typeface="Lato"/>
                <a:sym typeface="Lato"/>
              </a:rPr>
              <a:t>Wystarczająca wielkość czcionki (minimum 18),</a:t>
            </a:r>
          </a:p>
          <a:p>
            <a:pPr marL="457200" indent="-311150">
              <a:lnSpc>
                <a:spcPct val="115000"/>
              </a:lnSpc>
              <a:buClr>
                <a:schemeClr val="accent1"/>
              </a:buClr>
              <a:buSzPts val="1300"/>
              <a:buFont typeface="Lato"/>
              <a:buChar char="●"/>
            </a:pPr>
            <a:r>
              <a:rPr lang="pl-PL" sz="2400" dirty="0">
                <a:latin typeface="Raleway" charset="-18"/>
                <a:ea typeface="Lato"/>
                <a:cs typeface="Lato"/>
                <a:sym typeface="Lato"/>
              </a:rPr>
              <a:t>Czcionki </a:t>
            </a:r>
            <a:r>
              <a:rPr lang="pl-PL" sz="2400" dirty="0" err="1">
                <a:latin typeface="Raleway" charset="-18"/>
                <a:ea typeface="Lato"/>
                <a:cs typeface="Lato"/>
                <a:sym typeface="Lato"/>
              </a:rPr>
              <a:t>bezszeryfowe</a:t>
            </a:r>
            <a:r>
              <a:rPr lang="pl-PL" sz="2400" dirty="0">
                <a:latin typeface="Raleway" charset="-18"/>
                <a:ea typeface="Lato"/>
                <a:cs typeface="Lato"/>
                <a:sym typeface="Lato"/>
              </a:rPr>
              <a:t>,</a:t>
            </a:r>
          </a:p>
          <a:p>
            <a:pPr marL="457200" indent="-311150">
              <a:lnSpc>
                <a:spcPct val="115000"/>
              </a:lnSpc>
              <a:buClr>
                <a:schemeClr val="accent1"/>
              </a:buClr>
              <a:buSzPts val="1300"/>
              <a:buFont typeface="Lato"/>
              <a:buChar char="●"/>
            </a:pPr>
            <a:r>
              <a:rPr lang="pl-PL" sz="2400" dirty="0">
                <a:effectLst/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Zawsze minimum 6 pkt różnicy między nagłówkiem, a tekstem,</a:t>
            </a:r>
            <a:endParaRPr lang="pl-PL" sz="2400" dirty="0">
              <a:latin typeface="Raleway" charset="-18"/>
              <a:ea typeface="Lato"/>
              <a:cs typeface="Lato"/>
              <a:sym typeface="Lato"/>
            </a:endParaRPr>
          </a:p>
          <a:p>
            <a:pPr marL="457200" indent="-311150">
              <a:lnSpc>
                <a:spcPct val="115000"/>
              </a:lnSpc>
              <a:buClr>
                <a:schemeClr val="accent1"/>
              </a:buClr>
              <a:buSzPts val="1300"/>
              <a:buFont typeface="Lato"/>
              <a:buChar char="●"/>
            </a:pPr>
            <a:r>
              <a:rPr lang="pl-PL" sz="2400" dirty="0">
                <a:latin typeface="Raleway" charset="-18"/>
                <a:ea typeface="Lato"/>
                <a:cs typeface="Lato"/>
                <a:sym typeface="Lato"/>
              </a:rPr>
              <a:t>Wystarczający kontrast (4,5:1),</a:t>
            </a:r>
          </a:p>
          <a:p>
            <a:pPr marL="457200" indent="-311150">
              <a:lnSpc>
                <a:spcPct val="115000"/>
              </a:lnSpc>
              <a:buClr>
                <a:schemeClr val="accent1"/>
              </a:buClr>
              <a:buSzPts val="1300"/>
              <a:buFont typeface="Lato"/>
              <a:buChar char="●"/>
            </a:pPr>
            <a:r>
              <a:rPr lang="pl-PL" sz="2400" b="1" dirty="0">
                <a:solidFill>
                  <a:schemeClr val="accent6">
                    <a:lumMod val="50000"/>
                  </a:schemeClr>
                </a:solidFill>
                <a:latin typeface="Raleway" charset="-18"/>
                <a:ea typeface="Lato"/>
                <a:cs typeface="Lato"/>
                <a:sym typeface="Lato"/>
              </a:rPr>
              <a:t>Kolor nie może być jedynym sposobem przekazywania znaczenia</a:t>
            </a:r>
            <a:r>
              <a:rPr lang="pl-PL" sz="1800" b="1" dirty="0">
                <a:solidFill>
                  <a:schemeClr val="accent6">
                    <a:lumMod val="50000"/>
                  </a:schemeClr>
                </a:solidFill>
                <a:latin typeface="Raleway" charset="-18"/>
                <a:ea typeface="Lato"/>
                <a:cs typeface="Lato"/>
                <a:sym typeface="Lato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8249757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A0E0BE4C-F4BD-4638-B9F0-DB55C6B04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983" y="416516"/>
            <a:ext cx="7688400" cy="845017"/>
          </a:xfrm>
        </p:spPr>
        <p:txBody>
          <a:bodyPr/>
          <a:lstStyle/>
          <a:p>
            <a:r>
              <a:rPr lang="pl-PL" dirty="0"/>
              <a:t>Mniej znaczy więcej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xmlns="" id="{D0D3ACF2-E973-49C2-8021-0437102817DF}"/>
              </a:ext>
            </a:extLst>
          </p:cNvPr>
          <p:cNvSpPr txBox="1"/>
          <p:nvPr/>
        </p:nvSpPr>
        <p:spPr>
          <a:xfrm>
            <a:off x="514834" y="1447800"/>
            <a:ext cx="8021468" cy="3032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311150">
              <a:lnSpc>
                <a:spcPct val="115000"/>
              </a:lnSpc>
              <a:buClr>
                <a:schemeClr val="bg1"/>
              </a:buClr>
              <a:buSzPts val="1300"/>
              <a:buFont typeface="Lato"/>
              <a:buChar char="●"/>
            </a:pPr>
            <a:r>
              <a:rPr lang="pl-PL" sz="2400" dirty="0">
                <a:solidFill>
                  <a:schemeClr val="bg1"/>
                </a:solidFill>
                <a:latin typeface="Raleway" charset="-18"/>
                <a:ea typeface="Lato"/>
                <a:cs typeface="Lato"/>
                <a:sym typeface="Lato"/>
              </a:rPr>
              <a:t>Unikatowe tytuły dla każdego ze slajdów,</a:t>
            </a:r>
          </a:p>
          <a:p>
            <a:pPr marL="457200" lvl="0" indent="-311150">
              <a:lnSpc>
                <a:spcPct val="115000"/>
              </a:lnSpc>
              <a:buClr>
                <a:schemeClr val="bg1"/>
              </a:buClr>
              <a:buSzPts val="1300"/>
              <a:buFont typeface="Lato"/>
              <a:buChar char="●"/>
            </a:pPr>
            <a:r>
              <a:rPr lang="pl-PL" sz="2400" dirty="0">
                <a:solidFill>
                  <a:schemeClr val="bg1"/>
                </a:solidFill>
                <a:latin typeface="Raleway" charset="-18"/>
                <a:ea typeface="Lato"/>
                <a:cs typeface="Lato"/>
                <a:sym typeface="Lato"/>
              </a:rPr>
              <a:t>Krótkie zdania/równoważniki,</a:t>
            </a:r>
          </a:p>
          <a:p>
            <a:pPr marL="457200" lvl="0" indent="-311150">
              <a:lnSpc>
                <a:spcPct val="115000"/>
              </a:lnSpc>
              <a:buClr>
                <a:schemeClr val="bg1"/>
              </a:buClr>
              <a:buSzPts val="1300"/>
              <a:buFont typeface="Lato"/>
              <a:buChar char="●"/>
            </a:pPr>
            <a:r>
              <a:rPr lang="pl-PL" sz="2400" dirty="0">
                <a:solidFill>
                  <a:schemeClr val="bg1"/>
                </a:solidFill>
                <a:latin typeface="Raleway" charset="-18"/>
                <a:ea typeface="Lato"/>
                <a:cs typeface="Lato"/>
                <a:sym typeface="Lato"/>
              </a:rPr>
              <a:t>4-6 wierszy na slajdzie,</a:t>
            </a:r>
          </a:p>
          <a:p>
            <a:pPr marL="457200" lvl="0" indent="-311150">
              <a:lnSpc>
                <a:spcPct val="115000"/>
              </a:lnSpc>
              <a:buClr>
                <a:schemeClr val="bg1"/>
              </a:buClr>
              <a:buSzPts val="1300"/>
              <a:buFont typeface="Lato"/>
              <a:buChar char="●"/>
            </a:pPr>
            <a:r>
              <a:rPr lang="pl-PL" sz="2400" dirty="0">
                <a:solidFill>
                  <a:schemeClr val="bg1"/>
                </a:solidFill>
                <a:latin typeface="Raleway" charset="-18"/>
                <a:ea typeface="Lato"/>
                <a:cs typeface="Lato"/>
                <a:sym typeface="Lato"/>
              </a:rPr>
              <a:t>Jeden slajd – jedno zagadnienie,</a:t>
            </a:r>
          </a:p>
          <a:p>
            <a:pPr marL="457200" lvl="0" indent="-311150">
              <a:lnSpc>
                <a:spcPct val="115000"/>
              </a:lnSpc>
              <a:buClr>
                <a:schemeClr val="bg1"/>
              </a:buClr>
              <a:buSzPts val="1300"/>
              <a:buFont typeface="Lato"/>
              <a:buChar char="●"/>
            </a:pPr>
            <a:r>
              <a:rPr lang="pl-PL" sz="2400" dirty="0">
                <a:solidFill>
                  <a:schemeClr val="bg1"/>
                </a:solidFill>
                <a:latin typeface="Raleway" charset="-18"/>
                <a:ea typeface="Lato"/>
                <a:cs typeface="Lato"/>
                <a:sym typeface="Lato"/>
              </a:rPr>
              <a:t>Nie używaj: </a:t>
            </a:r>
            <a:r>
              <a:rPr lang="pl-PL" sz="2400" i="1" dirty="0">
                <a:solidFill>
                  <a:schemeClr val="bg1"/>
                </a:solidFill>
                <a:latin typeface="Raleway" charset="-18"/>
                <a:ea typeface="Lato"/>
                <a:cs typeface="Lato"/>
                <a:sym typeface="Lato"/>
              </a:rPr>
              <a:t>kursywy</a:t>
            </a:r>
            <a:r>
              <a:rPr lang="pl-PL" sz="2400" dirty="0">
                <a:solidFill>
                  <a:schemeClr val="bg1"/>
                </a:solidFill>
                <a:latin typeface="Raleway" charset="-18"/>
                <a:ea typeface="Lato"/>
                <a:cs typeface="Lato"/>
                <a:sym typeface="Lato"/>
              </a:rPr>
              <a:t>, KAPITALIKÓW, </a:t>
            </a:r>
            <a:r>
              <a:rPr lang="pl-PL" sz="2400" u="sng" dirty="0">
                <a:solidFill>
                  <a:schemeClr val="bg1"/>
                </a:solidFill>
                <a:latin typeface="Raleway" charset="-18"/>
                <a:ea typeface="Lato"/>
                <a:cs typeface="Lato"/>
                <a:sym typeface="Lato"/>
              </a:rPr>
              <a:t>podkreśleń</a:t>
            </a:r>
            <a:r>
              <a:rPr lang="pl-PL" sz="2400" dirty="0">
                <a:solidFill>
                  <a:schemeClr val="bg1"/>
                </a:solidFill>
                <a:latin typeface="Raleway" charset="-18"/>
                <a:ea typeface="Lato"/>
                <a:cs typeface="Lato"/>
                <a:sym typeface="Lato"/>
              </a:rPr>
              <a:t>, innych ozdobników,</a:t>
            </a:r>
          </a:p>
          <a:p>
            <a:pPr marL="457200" lvl="0" indent="-311150">
              <a:lnSpc>
                <a:spcPct val="115000"/>
              </a:lnSpc>
              <a:buClr>
                <a:schemeClr val="bg1"/>
              </a:buClr>
              <a:buSzPts val="1300"/>
              <a:buFont typeface="Lato"/>
              <a:buChar char="●"/>
            </a:pPr>
            <a:r>
              <a:rPr lang="pl-PL" sz="2400" dirty="0">
                <a:solidFill>
                  <a:schemeClr val="bg1"/>
                </a:solidFill>
                <a:latin typeface="Raleway" charset="-18"/>
                <a:ea typeface="Lato"/>
                <a:cs typeface="Lato"/>
                <a:sym typeface="Lato"/>
              </a:rPr>
              <a:t>Tekst równaj do lewej.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xmlns="" id="{A7E5C0A7-94DA-4217-8A36-4C99C55B07E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3270649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82D23AC-355A-4BEF-86B2-ECE01275E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Elementy graficzne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9BCBA0F3-CFB4-4C14-B4ED-FF3D64C9FE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9317" y="1327507"/>
            <a:ext cx="8720003" cy="1810548"/>
          </a:xfrm>
        </p:spPr>
        <p:txBody>
          <a:bodyPr>
            <a:normAutofit/>
          </a:bodyPr>
          <a:lstStyle/>
          <a:p>
            <a:pPr marL="540385">
              <a:lnSpc>
                <a:spcPct val="115000"/>
              </a:lnSpc>
              <a:spcBef>
                <a:spcPts val="600"/>
              </a:spcBef>
              <a:spcAft>
                <a:spcPts val="1200"/>
              </a:spcAft>
            </a:pPr>
            <a:r>
              <a:rPr lang="pl-PL" sz="1900" dirty="0">
                <a:solidFill>
                  <a:schemeClr val="bg2"/>
                </a:solidFill>
                <a:effectLst/>
                <a:latin typeface="Raleway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Obrazy, wykresy, zdjęcia niosące treść powinny zawierać odpowiedni tekst alternatywny. </a:t>
            </a:r>
          </a:p>
          <a:p>
            <a:pPr marL="540385">
              <a:lnSpc>
                <a:spcPct val="115000"/>
              </a:lnSpc>
              <a:spcBef>
                <a:spcPts val="600"/>
              </a:spcBef>
              <a:spcAft>
                <a:spcPts val="1200"/>
              </a:spcAft>
            </a:pPr>
            <a:r>
              <a:rPr lang="pl-PL" sz="1900" dirty="0">
                <a:solidFill>
                  <a:schemeClr val="bg2"/>
                </a:solidFill>
                <a:effectLst/>
                <a:latin typeface="Raleway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Tekst alternatywny jest odczytywany przez czytnik ekranu.</a:t>
            </a:r>
          </a:p>
          <a:p>
            <a:pPr marL="146050" indent="0">
              <a:buNone/>
            </a:pPr>
            <a:endParaRPr lang="pl-PL" dirty="0"/>
          </a:p>
        </p:txBody>
      </p:sp>
      <p:sp>
        <p:nvSpPr>
          <p:cNvPr id="5" name="Symbol zastępczy tekstu 3">
            <a:extLst>
              <a:ext uri="{FF2B5EF4-FFF2-40B4-BE49-F238E27FC236}">
                <a16:creationId xmlns:a16="http://schemas.microsoft.com/office/drawing/2014/main" xmlns="" id="{93FAF35A-E504-427A-8696-1F0CE48754D8}"/>
              </a:ext>
            </a:extLst>
          </p:cNvPr>
          <p:cNvSpPr txBox="1">
            <a:spLocks/>
          </p:cNvSpPr>
          <p:nvPr/>
        </p:nvSpPr>
        <p:spPr>
          <a:xfrm>
            <a:off x="211998" y="2978427"/>
            <a:ext cx="8720003" cy="1621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>
              <a:spcBef>
                <a:spcPts val="600"/>
              </a:spcBef>
              <a:buFont typeface="Lato"/>
              <a:buNone/>
            </a:pPr>
            <a:r>
              <a:rPr lang="pl-PL" sz="1800" b="1" dirty="0">
                <a:solidFill>
                  <a:schemeClr val="accent6">
                    <a:lumMod val="50000"/>
                  </a:schemeClr>
                </a:solidFill>
                <a:latin typeface="Raleway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Wskazówka</a:t>
            </a:r>
          </a:p>
          <a:p>
            <a:pPr marL="0" indent="0">
              <a:spcBef>
                <a:spcPts val="600"/>
              </a:spcBef>
              <a:buFont typeface="Lato"/>
              <a:buNone/>
            </a:pPr>
            <a:r>
              <a:rPr lang="pl-PL" sz="1800" dirty="0">
                <a:solidFill>
                  <a:schemeClr val="bg2"/>
                </a:solidFill>
                <a:latin typeface="Raleway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Kliknij obraz prawym przyciskiem myszy i wybierz polecenie </a:t>
            </a:r>
            <a:r>
              <a:rPr lang="pl-PL" sz="1800" b="1" dirty="0">
                <a:solidFill>
                  <a:schemeClr val="bg2"/>
                </a:solidFill>
                <a:latin typeface="Raleway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Formatuj obraz ikonę </a:t>
            </a:r>
            <a:r>
              <a:rPr lang="pl-PL" sz="1800" b="1" dirty="0">
                <a:solidFill>
                  <a:schemeClr val="bg2"/>
                </a:solidFill>
                <a:latin typeface="Raleway" charset="-18"/>
              </a:rPr>
              <a:t>&gt; </a:t>
            </a:r>
            <a:r>
              <a:rPr lang="pl-PL" sz="1800" b="1" dirty="0">
                <a:solidFill>
                  <a:schemeClr val="bg2"/>
                </a:solidFill>
                <a:latin typeface="Raleway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Rozmiar i właściwości</a:t>
            </a:r>
            <a:r>
              <a:rPr lang="pl-PL" sz="1800" b="1" dirty="0">
                <a:solidFill>
                  <a:schemeClr val="bg2"/>
                </a:solidFill>
                <a:latin typeface="Raleway" charset="-18"/>
              </a:rPr>
              <a:t> &gt; </a:t>
            </a:r>
            <a:r>
              <a:rPr lang="pl-PL" sz="1800" b="1" dirty="0">
                <a:solidFill>
                  <a:schemeClr val="bg2"/>
                </a:solidFill>
                <a:latin typeface="Raleway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Tekst alternatywny</a:t>
            </a:r>
            <a:r>
              <a:rPr lang="pl-PL" sz="1800" dirty="0">
                <a:solidFill>
                  <a:schemeClr val="bg2"/>
                </a:solidFill>
                <a:latin typeface="Raleway" panose="020B0604020202020204" charset="-18"/>
                <a:ea typeface="Calibri" panose="020F0502020204030204" pitchFamily="34" charset="0"/>
                <a:cs typeface="Times New Roman" panose="02020603050405020304" pitchFamily="18" charset="0"/>
              </a:rPr>
              <a:t>. Wprowadź odpowiedni tekst alternatywny w polu Opis (nie w polu Tytuł).</a:t>
            </a:r>
          </a:p>
          <a:p>
            <a:endParaRPr lang="pl-PL" dirty="0"/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xmlns="" id="{3E8B4843-D8DF-4E43-97DD-9B6CC814A56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688595204"/>
      </p:ext>
    </p:extLst>
  </p:cSld>
  <p:clrMapOvr>
    <a:masterClrMapping/>
  </p:clrMapOvr>
</p:sld>
</file>

<file path=ppt/theme/theme1.xml><?xml version="1.0" encoding="utf-8"?>
<a:theme xmlns:a="http://schemas.openxmlformats.org/drawingml/2006/main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TM10001106[[fn=Znaczek]]</Template>
  <TotalTime>396</TotalTime>
  <Words>576</Words>
  <Application>Microsoft Office PowerPoint</Application>
  <PresentationFormat>Pokaz na ekranie (16:9)</PresentationFormat>
  <Paragraphs>75</Paragraphs>
  <Slides>14</Slides>
  <Notes>2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20" baseType="lpstr">
      <vt:lpstr>Arial</vt:lpstr>
      <vt:lpstr>Raleway</vt:lpstr>
      <vt:lpstr>Calibri</vt:lpstr>
      <vt:lpstr>Lato</vt:lpstr>
      <vt:lpstr>Times New Roman</vt:lpstr>
      <vt:lpstr>Streamline</vt:lpstr>
      <vt:lpstr>Slajd 1</vt:lpstr>
      <vt:lpstr>Dostępność cyfrowa to obowiązek prawny, ale też szansa na dotarcie do szerokiego grona użytkowników, w tym osób z niepełnosprawnościami. </vt:lpstr>
      <vt:lpstr>Czym jest dostępność cyfrowa?</vt:lpstr>
      <vt:lpstr>Jak dbać o dostępność?</vt:lpstr>
      <vt:lpstr>Jak to wygląda w praktyce?</vt:lpstr>
      <vt:lpstr>Układ slajdów</vt:lpstr>
      <vt:lpstr>Czcionka i kontrast</vt:lpstr>
      <vt:lpstr>Mniej znaczy więcej</vt:lpstr>
      <vt:lpstr>Elementy graficzne</vt:lpstr>
      <vt:lpstr>Tabele</vt:lpstr>
      <vt:lpstr>Hiperłącza</vt:lpstr>
      <vt:lpstr>Dobre praktyki</vt:lpstr>
      <vt:lpstr>Sprawdzanie dostępności</vt:lpstr>
      <vt:lpstr>Kogo dotyczy dostępność?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diagnoza obszaru partnerstwa</dc:title>
  <dc:creator>Kaliope</dc:creator>
  <cp:lastModifiedBy>Dorocia</cp:lastModifiedBy>
  <cp:revision>38</cp:revision>
  <dcterms:modified xsi:type="dcterms:W3CDTF">2025-02-25T20:45:52Z</dcterms:modified>
</cp:coreProperties>
</file>